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24"/>
  </p:notesMasterIdLst>
  <p:handoutMasterIdLst>
    <p:handoutMasterId r:id="rId25"/>
  </p:handoutMasterIdLst>
  <p:sldIdLst>
    <p:sldId id="334" r:id="rId5"/>
    <p:sldId id="317" r:id="rId6"/>
    <p:sldId id="305" r:id="rId7"/>
    <p:sldId id="306" r:id="rId8"/>
    <p:sldId id="307" r:id="rId9"/>
    <p:sldId id="323" r:id="rId10"/>
    <p:sldId id="324" r:id="rId11"/>
    <p:sldId id="325" r:id="rId12"/>
    <p:sldId id="326" r:id="rId13"/>
    <p:sldId id="327" r:id="rId14"/>
    <p:sldId id="328" r:id="rId15"/>
    <p:sldId id="329" r:id="rId16"/>
    <p:sldId id="330" r:id="rId17"/>
    <p:sldId id="331" r:id="rId18"/>
    <p:sldId id="332" r:id="rId19"/>
    <p:sldId id="333" r:id="rId20"/>
    <p:sldId id="308" r:id="rId21"/>
    <p:sldId id="309" r:id="rId22"/>
    <p:sldId id="310" r:id="rId23"/>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34"/>
            <p14:sldId id="317"/>
            <p14:sldId id="305"/>
            <p14:sldId id="306"/>
            <p14:sldId id="307"/>
            <p14:sldId id="323"/>
            <p14:sldId id="324"/>
            <p14:sldId id="325"/>
            <p14:sldId id="326"/>
            <p14:sldId id="327"/>
            <p14:sldId id="328"/>
            <p14:sldId id="329"/>
            <p14:sldId id="330"/>
            <p14:sldId id="331"/>
            <p14:sldId id="332"/>
            <p14:sldId id="333"/>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4B52C-DCC6-47FA-A3B8-21B343E108FE}" v="1" dt="2024-01-08T15:36:23.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9" autoAdjust="0"/>
    <p:restoredTop sz="94249" autoAdjust="0"/>
  </p:normalViewPr>
  <p:slideViewPr>
    <p:cSldViewPr snapToGrid="0">
      <p:cViewPr varScale="1">
        <p:scale>
          <a:sx n="62" d="100"/>
          <a:sy n="62" d="100"/>
        </p:scale>
        <p:origin x="820" y="56"/>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108"/>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 Umapathy Eaganathan" userId="3e88f75f-24f1-45dc-9c56-d37a15a72da6" providerId="ADAL" clId="{06F4B52C-DCC6-47FA-A3B8-21B343E108FE}"/>
    <pc:docChg chg="addSld delSld modSld modMainMaster modSection">
      <pc:chgData name="Ts. Umapathy Eaganathan" userId="3e88f75f-24f1-45dc-9c56-d37a15a72da6" providerId="ADAL" clId="{06F4B52C-DCC6-47FA-A3B8-21B343E108FE}" dt="2024-01-08T15:37:25.597" v="110" actId="20577"/>
      <pc:docMkLst>
        <pc:docMk/>
      </pc:docMkLst>
      <pc:sldChg chg="del">
        <pc:chgData name="Ts. Umapathy Eaganathan" userId="3e88f75f-24f1-45dc-9c56-d37a15a72da6" providerId="ADAL" clId="{06F4B52C-DCC6-47FA-A3B8-21B343E108FE}" dt="2024-01-08T15:36:27.263" v="1" actId="2696"/>
        <pc:sldMkLst>
          <pc:docMk/>
          <pc:sldMk cId="66905897" sldId="322"/>
        </pc:sldMkLst>
      </pc:sldChg>
      <pc:sldChg chg="modSp add mod">
        <pc:chgData name="Ts. Umapathy Eaganathan" userId="3e88f75f-24f1-45dc-9c56-d37a15a72da6" providerId="ADAL" clId="{06F4B52C-DCC6-47FA-A3B8-21B343E108FE}" dt="2024-01-08T15:36:43.374" v="31" actId="20577"/>
        <pc:sldMkLst>
          <pc:docMk/>
          <pc:sldMk cId="1832181496" sldId="334"/>
        </pc:sldMkLst>
        <pc:spChg chg="mod">
          <ac:chgData name="Ts. Umapathy Eaganathan" userId="3e88f75f-24f1-45dc-9c56-d37a15a72da6" providerId="ADAL" clId="{06F4B52C-DCC6-47FA-A3B8-21B343E108FE}" dt="2024-01-08T15:36:43.374" v="31" actId="20577"/>
          <ac:spMkLst>
            <pc:docMk/>
            <pc:sldMk cId="1832181496" sldId="334"/>
            <ac:spMk id="5" creationId="{E5A64D6D-4F7B-C4E6-3DF0-51112DC6C859}"/>
          </ac:spMkLst>
        </pc:spChg>
      </pc:sldChg>
      <pc:sldMasterChg chg="modSp mod">
        <pc:chgData name="Ts. Umapathy Eaganathan" userId="3e88f75f-24f1-45dc-9c56-d37a15a72da6" providerId="ADAL" clId="{06F4B52C-DCC6-47FA-A3B8-21B343E108FE}" dt="2024-01-08T15:37:25.597" v="110" actId="20577"/>
        <pc:sldMasterMkLst>
          <pc:docMk/>
          <pc:sldMasterMk cId="0" sldId="2147483651"/>
        </pc:sldMasterMkLst>
        <pc:spChg chg="mod">
          <ac:chgData name="Ts. Umapathy Eaganathan" userId="3e88f75f-24f1-45dc-9c56-d37a15a72da6" providerId="ADAL" clId="{06F4B52C-DCC6-47FA-A3B8-21B343E108FE}" dt="2024-01-08T15:37:10.427" v="69" actId="20577"/>
          <ac:spMkLst>
            <pc:docMk/>
            <pc:sldMasterMk cId="0" sldId="2147483651"/>
            <ac:spMk id="3" creationId="{86DC117F-9549-84AD-C279-A42AEB20D920}"/>
          </ac:spMkLst>
        </pc:spChg>
        <pc:spChg chg="mod">
          <ac:chgData name="Ts. Umapathy Eaganathan" userId="3e88f75f-24f1-45dc-9c56-d37a15a72da6" providerId="ADAL" clId="{06F4B52C-DCC6-47FA-A3B8-21B343E108FE}" dt="2024-01-08T15:37:25.597" v="110" actId="20577"/>
          <ac:spMkLst>
            <pc:docMk/>
            <pc:sldMasterMk cId="0" sldId="2147483651"/>
            <ac:spMk id="8" creationId="{9EBD054F-4D2B-C683-DC2F-88927DD0A10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CT024-3-3 Distributed Computer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2-Tier and 3-Tier Architecture</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hyperlink" Target="https://www.appsierra.com/blog/software-development-life-cycle"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MY" dirty="0">
                <a:latin typeface="Montserrat"/>
              </a:rPr>
              <a:t>2-Tier and 3-Tier Architecture</a:t>
            </a:r>
            <a:endParaRPr lang="en-MY" dirty="0"/>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068588" y="1429092"/>
            <a:ext cx="10724242" cy="711199"/>
          </a:xfrm>
        </p:spPr>
        <p:txBody>
          <a:bodyPr/>
          <a:lstStyle/>
          <a:p>
            <a:pPr marL="0" indent="0">
              <a:buNone/>
            </a:pPr>
            <a:r>
              <a:rPr lang="en-US" sz="6600" kern="0" dirty="0"/>
              <a:t>Distributed Computer   Systems</a:t>
            </a:r>
          </a:p>
          <a:p>
            <a:pPr marL="0" indent="0">
              <a:buNone/>
            </a:pPr>
            <a:r>
              <a:rPr lang="en-US" sz="2800" kern="0" dirty="0"/>
              <a:t>    CT024-3-3-DCOMS and VE </a:t>
            </a:r>
          </a:p>
          <a:p>
            <a:pPr marL="0" indent="0">
              <a:buNone/>
            </a:pPr>
            <a:r>
              <a:rPr lang="en-US" dirty="0"/>
              <a:t>     </a:t>
            </a:r>
          </a:p>
        </p:txBody>
      </p:sp>
    </p:spTree>
    <p:extLst>
      <p:ext uri="{BB962C8B-B14F-4D97-AF65-F5344CB8AC3E}">
        <p14:creationId xmlns:p14="http://schemas.microsoft.com/office/powerpoint/2010/main" val="183218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9DA4E2-1D46-5826-45E3-ABEB3EAFE3BD}"/>
              </a:ext>
            </a:extLst>
          </p:cNvPr>
          <p:cNvSpPr>
            <a:spLocks noGrp="1"/>
          </p:cNvSpPr>
          <p:nvPr>
            <p:ph idx="1"/>
          </p:nvPr>
        </p:nvSpPr>
        <p:spPr/>
        <p:txBody>
          <a:bodyPr/>
          <a:lstStyle/>
          <a:p>
            <a:pPr algn="just"/>
            <a:r>
              <a:rPr lang="en-US" b="0" i="0" dirty="0">
                <a:solidFill>
                  <a:srgbClr val="000000"/>
                </a:solidFill>
                <a:effectLst/>
                <a:latin typeface="__Manrope_463249"/>
              </a:rPr>
              <a:t>1 tier architecture also known as single-tier architecture, is referred to that kind of software architecture in which all the required components for the working of application are available under the same package.</a:t>
            </a:r>
          </a:p>
          <a:p>
            <a:pPr algn="just"/>
            <a:r>
              <a:rPr lang="en-US" b="0" i="0" dirty="0">
                <a:solidFill>
                  <a:srgbClr val="000000"/>
                </a:solidFill>
                <a:effectLst/>
                <a:latin typeface="__Manrope_463249"/>
              </a:rPr>
              <a:t>It means that the user interface, business,  layers are accessible by the application under the same local drive.  Both the client and server reside in the same machine. It is the simplest application architecture used. But this tier is not suitable for a web application. As it can only access data available in a single computer or server.</a:t>
            </a:r>
          </a:p>
          <a:p>
            <a:endParaRPr lang="en-MY" dirty="0"/>
          </a:p>
        </p:txBody>
      </p:sp>
      <p:sp>
        <p:nvSpPr>
          <p:cNvPr id="3" name="Title 2">
            <a:extLst>
              <a:ext uri="{FF2B5EF4-FFF2-40B4-BE49-F238E27FC236}">
                <a16:creationId xmlns:a16="http://schemas.microsoft.com/office/drawing/2014/main" id="{B3BFD020-F74C-FC07-36FD-BD9007497A1C}"/>
              </a:ext>
            </a:extLst>
          </p:cNvPr>
          <p:cNvSpPr>
            <a:spLocks noGrp="1"/>
          </p:cNvSpPr>
          <p:nvPr>
            <p:ph type="title"/>
          </p:nvPr>
        </p:nvSpPr>
        <p:spPr/>
        <p:txBody>
          <a:bodyPr/>
          <a:lstStyle/>
          <a:p>
            <a:r>
              <a:rPr lang="en-US" dirty="0"/>
              <a:t>1 Tier Architecture</a:t>
            </a:r>
            <a:endParaRPr lang="en-MY" dirty="0"/>
          </a:p>
        </p:txBody>
      </p:sp>
    </p:spTree>
    <p:extLst>
      <p:ext uri="{BB962C8B-B14F-4D97-AF65-F5344CB8AC3E}">
        <p14:creationId xmlns:p14="http://schemas.microsoft.com/office/powerpoint/2010/main" val="1102853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FA77D-E78A-D2B3-98D8-ED6B4A68073B}"/>
              </a:ext>
            </a:extLst>
          </p:cNvPr>
          <p:cNvSpPr>
            <a:spLocks noGrp="1"/>
          </p:cNvSpPr>
          <p:nvPr>
            <p:ph idx="1"/>
          </p:nvPr>
        </p:nvSpPr>
        <p:spPr/>
        <p:txBody>
          <a:bodyPr/>
          <a:lstStyle/>
          <a:p>
            <a:pPr algn="just"/>
            <a:r>
              <a:rPr lang="en-US" b="0" i="0" dirty="0">
                <a:solidFill>
                  <a:srgbClr val="000000"/>
                </a:solidFill>
                <a:effectLst/>
                <a:latin typeface="__Manrope_463249"/>
              </a:rPr>
              <a:t>MS Office is a prominent example of 1 tier architecture. This is a cost-efficient architecture and applications based on this are much easier to build. The major disadvantage of this architecture is that it cannot share information from one client machine to others. Sometimes the applications based on 1 tier are unable to work if some changes are done in the machine.</a:t>
            </a:r>
            <a:endParaRPr lang="en-MY" dirty="0"/>
          </a:p>
        </p:txBody>
      </p:sp>
      <p:sp>
        <p:nvSpPr>
          <p:cNvPr id="3" name="Title 2">
            <a:extLst>
              <a:ext uri="{FF2B5EF4-FFF2-40B4-BE49-F238E27FC236}">
                <a16:creationId xmlns:a16="http://schemas.microsoft.com/office/drawing/2014/main" id="{ADCF228C-B3A3-DD19-E3CC-28405043869C}"/>
              </a:ext>
            </a:extLst>
          </p:cNvPr>
          <p:cNvSpPr>
            <a:spLocks noGrp="1"/>
          </p:cNvSpPr>
          <p:nvPr>
            <p:ph type="title"/>
          </p:nvPr>
        </p:nvSpPr>
        <p:spPr/>
        <p:txBody>
          <a:bodyPr/>
          <a:lstStyle/>
          <a:p>
            <a:r>
              <a:rPr lang="en-US" dirty="0"/>
              <a:t>1 Tier Architecture</a:t>
            </a:r>
            <a:endParaRPr lang="en-MY" dirty="0"/>
          </a:p>
        </p:txBody>
      </p:sp>
    </p:spTree>
    <p:extLst>
      <p:ext uri="{BB962C8B-B14F-4D97-AF65-F5344CB8AC3E}">
        <p14:creationId xmlns:p14="http://schemas.microsoft.com/office/powerpoint/2010/main" val="198656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B19EA-FFA6-D8B8-92BF-BCB0CD1AACF9}"/>
              </a:ext>
            </a:extLst>
          </p:cNvPr>
          <p:cNvSpPr>
            <a:spLocks noGrp="1"/>
          </p:cNvSpPr>
          <p:nvPr>
            <p:ph idx="1"/>
          </p:nvPr>
        </p:nvSpPr>
        <p:spPr/>
        <p:txBody>
          <a:bodyPr/>
          <a:lstStyle/>
          <a:p>
            <a:pPr algn="just"/>
            <a:r>
              <a:rPr lang="en-US" b="0" i="0" dirty="0">
                <a:solidFill>
                  <a:srgbClr val="000000"/>
                </a:solidFill>
                <a:effectLst/>
                <a:latin typeface="__Manrope_463249"/>
              </a:rPr>
              <a:t>2 tier architecture is the one in which the user interface layer and the database layer are located in two different machines. It means that the client and the server are not on the same computer.</a:t>
            </a:r>
          </a:p>
          <a:p>
            <a:pPr algn="just"/>
            <a:r>
              <a:rPr lang="en-US" b="0" i="0" dirty="0">
                <a:solidFill>
                  <a:srgbClr val="000000"/>
                </a:solidFill>
                <a:effectLst/>
                <a:latin typeface="__Manrope_463249"/>
              </a:rPr>
              <a:t>The client, which is the user side device gives the instructions. Then the server which stores all the data and information is asked to provide the required data or make changes in the existing data. The business layer is present on the server machine. Both the user interface or the presentation layer and database layer communicate with each other through the Internet, Transfer Control Protocol, Internet Protocol.</a:t>
            </a:r>
          </a:p>
          <a:p>
            <a:endParaRPr lang="en-MY" dirty="0"/>
          </a:p>
        </p:txBody>
      </p:sp>
      <p:sp>
        <p:nvSpPr>
          <p:cNvPr id="3" name="Title 2">
            <a:extLst>
              <a:ext uri="{FF2B5EF4-FFF2-40B4-BE49-F238E27FC236}">
                <a16:creationId xmlns:a16="http://schemas.microsoft.com/office/drawing/2014/main" id="{A338E8E9-27F5-DA81-A5CC-370D47DE6C31}"/>
              </a:ext>
            </a:extLst>
          </p:cNvPr>
          <p:cNvSpPr>
            <a:spLocks noGrp="1"/>
          </p:cNvSpPr>
          <p:nvPr>
            <p:ph type="title"/>
          </p:nvPr>
        </p:nvSpPr>
        <p:spPr/>
        <p:txBody>
          <a:bodyPr/>
          <a:lstStyle/>
          <a:p>
            <a:r>
              <a:rPr lang="en-US" dirty="0"/>
              <a:t>2-Tier Architecture</a:t>
            </a:r>
            <a:endParaRPr lang="en-MY" dirty="0"/>
          </a:p>
        </p:txBody>
      </p:sp>
    </p:spTree>
    <p:extLst>
      <p:ext uri="{BB962C8B-B14F-4D97-AF65-F5344CB8AC3E}">
        <p14:creationId xmlns:p14="http://schemas.microsoft.com/office/powerpoint/2010/main" val="1497279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25E88C-E9A9-7B0B-506A-31AB054E3932}"/>
              </a:ext>
            </a:extLst>
          </p:cNvPr>
          <p:cNvSpPr>
            <a:spLocks noGrp="1"/>
          </p:cNvSpPr>
          <p:nvPr>
            <p:ph idx="1"/>
          </p:nvPr>
        </p:nvSpPr>
        <p:spPr/>
        <p:txBody>
          <a:bodyPr/>
          <a:lstStyle/>
          <a:p>
            <a:pPr algn="just"/>
            <a:r>
              <a:rPr lang="en-US" b="0" i="0" dirty="0">
                <a:solidFill>
                  <a:srgbClr val="000000"/>
                </a:solidFill>
                <a:effectLst/>
                <a:latin typeface="__Manrope_463249"/>
              </a:rPr>
              <a:t>It is easy to maintain and modify the 2 tier application architecture. Even the communication between client and server in the form of request and response is very quick. But the disadvantage with this architecture is that, if the number of clients crosses the capacity then the server finds it unable to respond to the requests made by clients. It decreases the productivity of the server The application is also required to be reinstalled in the client if some changes are done in the application. Since the business layer resides on the client-side so the client has to be of high processing power.</a:t>
            </a:r>
            <a:endParaRPr lang="en-MY" dirty="0"/>
          </a:p>
        </p:txBody>
      </p:sp>
      <p:sp>
        <p:nvSpPr>
          <p:cNvPr id="3" name="Title 2">
            <a:extLst>
              <a:ext uri="{FF2B5EF4-FFF2-40B4-BE49-F238E27FC236}">
                <a16:creationId xmlns:a16="http://schemas.microsoft.com/office/drawing/2014/main" id="{599A24CB-7589-20BD-EF4F-D887A7FE5092}"/>
              </a:ext>
            </a:extLst>
          </p:cNvPr>
          <p:cNvSpPr>
            <a:spLocks noGrp="1"/>
          </p:cNvSpPr>
          <p:nvPr>
            <p:ph type="title"/>
          </p:nvPr>
        </p:nvSpPr>
        <p:spPr/>
        <p:txBody>
          <a:bodyPr/>
          <a:lstStyle/>
          <a:p>
            <a:r>
              <a:rPr lang="en-US" dirty="0"/>
              <a:t>2-Tier Architecture</a:t>
            </a:r>
            <a:endParaRPr lang="en-MY" dirty="0"/>
          </a:p>
        </p:txBody>
      </p:sp>
    </p:spTree>
    <p:extLst>
      <p:ext uri="{BB962C8B-B14F-4D97-AF65-F5344CB8AC3E}">
        <p14:creationId xmlns:p14="http://schemas.microsoft.com/office/powerpoint/2010/main" val="140368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D6F910-D22B-6654-E23C-6D4D7BF74F99}"/>
              </a:ext>
            </a:extLst>
          </p:cNvPr>
          <p:cNvSpPr>
            <a:spLocks noGrp="1"/>
          </p:cNvSpPr>
          <p:nvPr>
            <p:ph idx="1"/>
          </p:nvPr>
        </p:nvSpPr>
        <p:spPr/>
        <p:txBody>
          <a:bodyPr/>
          <a:lstStyle/>
          <a:p>
            <a:pPr algn="just"/>
            <a:r>
              <a:rPr lang="en-US" b="0" i="0" dirty="0">
                <a:solidFill>
                  <a:srgbClr val="000000"/>
                </a:solidFill>
                <a:effectLst/>
                <a:latin typeface="__Manrope_463249"/>
              </a:rPr>
              <a:t>In 3 tier architecture, the layer, the business layer and the database layer are located in separate machines. Unlike 2 tier architecture, 2 servers perform the major tasks in this application. One server is for the business layer and the other is the database layer.</a:t>
            </a:r>
          </a:p>
          <a:p>
            <a:pPr algn="just"/>
            <a:r>
              <a:rPr lang="en-US" b="0" i="0" dirty="0">
                <a:solidFill>
                  <a:srgbClr val="000000"/>
                </a:solidFill>
                <a:effectLst/>
                <a:latin typeface="__Manrope_463249"/>
              </a:rPr>
              <a:t>This architecture is used to design a web application. The client layer request for the data. The application server act as an interface between the client and the server layer. The application layer helps the client in communicating with the server. It receives the request from the client and sends it to the database, which then responds and the required information reaches the client passing the application layer.</a:t>
            </a:r>
          </a:p>
          <a:p>
            <a:endParaRPr lang="en-MY" dirty="0"/>
          </a:p>
        </p:txBody>
      </p:sp>
      <p:sp>
        <p:nvSpPr>
          <p:cNvPr id="3" name="Title 2">
            <a:extLst>
              <a:ext uri="{FF2B5EF4-FFF2-40B4-BE49-F238E27FC236}">
                <a16:creationId xmlns:a16="http://schemas.microsoft.com/office/drawing/2014/main" id="{4CD60314-64B4-16FC-009E-4EF0D7F8CE06}"/>
              </a:ext>
            </a:extLst>
          </p:cNvPr>
          <p:cNvSpPr>
            <a:spLocks noGrp="1"/>
          </p:cNvSpPr>
          <p:nvPr>
            <p:ph type="title"/>
          </p:nvPr>
        </p:nvSpPr>
        <p:spPr/>
        <p:txBody>
          <a:bodyPr/>
          <a:lstStyle/>
          <a:p>
            <a:r>
              <a:rPr lang="en-US" dirty="0"/>
              <a:t>3-Tier Architecture</a:t>
            </a:r>
            <a:endParaRPr lang="en-MY" dirty="0"/>
          </a:p>
        </p:txBody>
      </p:sp>
    </p:spTree>
    <p:extLst>
      <p:ext uri="{BB962C8B-B14F-4D97-AF65-F5344CB8AC3E}">
        <p14:creationId xmlns:p14="http://schemas.microsoft.com/office/powerpoint/2010/main" val="2574113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19E97C-A14C-F699-4BC2-07C56F408B11}"/>
              </a:ext>
            </a:extLst>
          </p:cNvPr>
          <p:cNvSpPr>
            <a:spLocks noGrp="1"/>
          </p:cNvSpPr>
          <p:nvPr>
            <p:ph idx="1"/>
          </p:nvPr>
        </p:nvSpPr>
        <p:spPr/>
        <p:txBody>
          <a:bodyPr/>
          <a:lstStyle/>
          <a:p>
            <a:r>
              <a:rPr lang="en-US" b="0" i="0" dirty="0">
                <a:solidFill>
                  <a:srgbClr val="000000"/>
                </a:solidFill>
                <a:effectLst/>
                <a:latin typeface="__Manrope_463249"/>
              </a:rPr>
              <a:t>The database layer store all of the data and respond according to the application layer logic. This layer also increases the security of the application. The main goal of 3 tier architecture is to separate the client application and the physical database, program data independence and support multiple views.</a:t>
            </a:r>
            <a:endParaRPr lang="en-MY" dirty="0"/>
          </a:p>
        </p:txBody>
      </p:sp>
      <p:sp>
        <p:nvSpPr>
          <p:cNvPr id="3" name="Title 2">
            <a:extLst>
              <a:ext uri="{FF2B5EF4-FFF2-40B4-BE49-F238E27FC236}">
                <a16:creationId xmlns:a16="http://schemas.microsoft.com/office/drawing/2014/main" id="{CC7040E6-AA3B-2F5E-92BD-B213B8458AB3}"/>
              </a:ext>
            </a:extLst>
          </p:cNvPr>
          <p:cNvSpPr>
            <a:spLocks noGrp="1"/>
          </p:cNvSpPr>
          <p:nvPr>
            <p:ph type="title"/>
          </p:nvPr>
        </p:nvSpPr>
        <p:spPr/>
        <p:txBody>
          <a:bodyPr/>
          <a:lstStyle/>
          <a:p>
            <a:r>
              <a:rPr lang="en-US" dirty="0"/>
              <a:t>3-Tier Architecture</a:t>
            </a:r>
            <a:endParaRPr lang="en-MY" dirty="0"/>
          </a:p>
        </p:txBody>
      </p:sp>
    </p:spTree>
    <p:extLst>
      <p:ext uri="{BB962C8B-B14F-4D97-AF65-F5344CB8AC3E}">
        <p14:creationId xmlns:p14="http://schemas.microsoft.com/office/powerpoint/2010/main" val="122079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F122E6-9B03-6C36-C0E0-98235DA1DCC1}"/>
              </a:ext>
            </a:extLst>
          </p:cNvPr>
          <p:cNvSpPr>
            <a:spLocks noGrp="1"/>
          </p:cNvSpPr>
          <p:nvPr>
            <p:ph idx="1"/>
          </p:nvPr>
        </p:nvSpPr>
        <p:spPr/>
        <p:txBody>
          <a:bodyPr/>
          <a:lstStyle/>
          <a:p>
            <a:r>
              <a:rPr lang="en-US" b="0" i="0" dirty="0">
                <a:solidFill>
                  <a:srgbClr val="000000"/>
                </a:solidFill>
                <a:effectLst/>
                <a:latin typeface="__Manrope_463249"/>
              </a:rPr>
              <a:t>N tier architecture also referred to as distributor architecture, where n stands for the number of tiers. The difference between the 3 tier and n tier is that there is more than one application server intermediating between the user interface layer and the database layer. This is done to distribute the business logics among different servers so that all of them can perform individually. This architecture is very flexible with the increase in the number of databases server. The n tier architecture based application is more secure than the other tiers of architecture.</a:t>
            </a:r>
            <a:endParaRPr lang="en-MY" dirty="0"/>
          </a:p>
        </p:txBody>
      </p:sp>
      <p:sp>
        <p:nvSpPr>
          <p:cNvPr id="3" name="Title 2">
            <a:extLst>
              <a:ext uri="{FF2B5EF4-FFF2-40B4-BE49-F238E27FC236}">
                <a16:creationId xmlns:a16="http://schemas.microsoft.com/office/drawing/2014/main" id="{3706080A-67EF-5B4F-10BC-8661C57E68B7}"/>
              </a:ext>
            </a:extLst>
          </p:cNvPr>
          <p:cNvSpPr>
            <a:spLocks noGrp="1"/>
          </p:cNvSpPr>
          <p:nvPr>
            <p:ph type="title"/>
          </p:nvPr>
        </p:nvSpPr>
        <p:spPr/>
        <p:txBody>
          <a:bodyPr/>
          <a:lstStyle/>
          <a:p>
            <a:r>
              <a:rPr lang="en-US" dirty="0"/>
              <a:t>N-Tier Architecture</a:t>
            </a:r>
            <a:endParaRPr lang="en-MY" dirty="0"/>
          </a:p>
        </p:txBody>
      </p:sp>
    </p:spTree>
    <p:extLst>
      <p:ext uri="{BB962C8B-B14F-4D97-AF65-F5344CB8AC3E}">
        <p14:creationId xmlns:p14="http://schemas.microsoft.com/office/powerpoint/2010/main" val="159819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dirty="0"/>
              <a:t>What are the various application tiers in networking?</a:t>
            </a:r>
          </a:p>
          <a:p>
            <a:r>
              <a:rPr lang="en-US" dirty="0"/>
              <a:t>Explain the 2-tier and 3-tier architectures</a:t>
            </a:r>
          </a:p>
        </p:txBody>
      </p:sp>
    </p:spTree>
    <p:extLst>
      <p:ext uri="{BB962C8B-B14F-4D97-AF65-F5344CB8AC3E}">
        <p14:creationId xmlns:p14="http://schemas.microsoft.com/office/powerpoint/2010/main" val="3726883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F3B508-3D46-FC75-41AD-4C32E26EE47A}"/>
              </a:ext>
            </a:extLst>
          </p:cNvPr>
          <p:cNvSpPr>
            <a:spLocks noGrp="1"/>
          </p:cNvSpPr>
          <p:nvPr>
            <p:ph idx="1"/>
          </p:nvPr>
        </p:nvSpPr>
        <p:spPr/>
        <p:txBody>
          <a:bodyPr/>
          <a:lstStyle/>
          <a:p>
            <a:r>
              <a:rPr lang="en-US" b="0" i="0" dirty="0">
                <a:solidFill>
                  <a:srgbClr val="000000"/>
                </a:solidFill>
                <a:effectLst/>
                <a:latin typeface="__Manrope_463249"/>
              </a:rPr>
              <a:t>So, tiers in software architecture are the number of machines on which the working of an application is distributed to increase the security, scalability, and productivity of the software.</a:t>
            </a:r>
            <a:endParaRPr lang="en-MY" dirty="0"/>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2877144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27BF85-4898-C572-6D05-919FBFE550CD}"/>
              </a:ext>
            </a:extLst>
          </p:cNvPr>
          <p:cNvSpPr>
            <a:spLocks noGrp="1"/>
          </p:cNvSpPr>
          <p:nvPr>
            <p:ph type="body" sz="quarter" idx="3"/>
          </p:nvPr>
        </p:nvSpPr>
        <p:spPr/>
        <p:txBody>
          <a:bodyPr/>
          <a:lstStyle/>
          <a:p>
            <a:r>
              <a:rPr lang="en-MY" dirty="0"/>
              <a:t>Preparation for Class</a:t>
            </a:r>
          </a:p>
        </p:txBody>
      </p:sp>
      <p:sp>
        <p:nvSpPr>
          <p:cNvPr id="9" name="Content Placeholder 8">
            <a:extLst>
              <a:ext uri="{FF2B5EF4-FFF2-40B4-BE49-F238E27FC236}">
                <a16:creationId xmlns:a16="http://schemas.microsoft.com/office/drawing/2014/main" id="{160D1C6E-2053-4E08-F1D3-C2DBE5B07258}"/>
              </a:ext>
            </a:extLst>
          </p:cNvPr>
          <p:cNvSpPr>
            <a:spLocks noGrp="1"/>
          </p:cNvSpPr>
          <p:nvPr>
            <p:ph sz="quarter" idx="4"/>
          </p:nvPr>
        </p:nvSpPr>
        <p:spPr/>
        <p:txBody>
          <a:bodyPr/>
          <a:lstStyle/>
          <a:p>
            <a:r>
              <a:rPr lang="en-US" dirty="0"/>
              <a:t>Research about how the n-tier will be supporting in distributed systems</a:t>
            </a:r>
          </a:p>
          <a:p>
            <a:r>
              <a:rPr lang="en-US" dirty="0"/>
              <a:t>Processes and Threads</a:t>
            </a:r>
            <a:endParaRPr lang="en-MY" dirty="0"/>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a:xfrm>
            <a:off x="295352" y="274638"/>
            <a:ext cx="10457373" cy="1143000"/>
          </a:xfrm>
        </p:spPr>
        <p:txBody>
          <a:bodyPr/>
          <a:lstStyle/>
          <a:p>
            <a:r>
              <a:rPr lang="en-MY" dirty="0"/>
              <a:t>What To Expect Next Week</a:t>
            </a:r>
          </a:p>
        </p:txBody>
      </p:sp>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US" dirty="0"/>
              <a:t>Draw the structure of 2-tier</a:t>
            </a:r>
          </a:p>
          <a:p>
            <a:r>
              <a:rPr lang="en-US" dirty="0"/>
              <a:t>Draw the structure of 3-tier</a:t>
            </a:r>
            <a:endParaRPr lang="en-MY" dirty="0"/>
          </a:p>
        </p:txBody>
      </p:sp>
    </p:spTree>
    <p:extLst>
      <p:ext uri="{BB962C8B-B14F-4D97-AF65-F5344CB8AC3E}">
        <p14:creationId xmlns:p14="http://schemas.microsoft.com/office/powerpoint/2010/main" val="200293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dirty="0"/>
              <a:t>At the end of this topic, you should be able to:</a:t>
            </a:r>
          </a:p>
          <a:p>
            <a:pPr marL="0" indent="0">
              <a:buNone/>
            </a:pPr>
            <a:r>
              <a:rPr lang="en-US" dirty="0"/>
              <a:t>1. Describe what is 2-tier architecture</a:t>
            </a:r>
          </a:p>
          <a:p>
            <a:pPr marL="0" indent="0">
              <a:buNone/>
            </a:pPr>
            <a:r>
              <a:rPr lang="en-US" dirty="0"/>
              <a:t>2. Describe what is 3-tier architecture</a:t>
            </a:r>
          </a:p>
          <a:p>
            <a:pPr marL="0" indent="0">
              <a:buNone/>
            </a:pPr>
            <a:r>
              <a:rPr lang="en-US" dirty="0"/>
              <a:t>3. Describe what is n-tier architecture</a:t>
            </a:r>
          </a:p>
        </p:txBody>
      </p:sp>
    </p:spTree>
    <p:extLst>
      <p:ext uri="{BB962C8B-B14F-4D97-AF65-F5344CB8AC3E}">
        <p14:creationId xmlns:p14="http://schemas.microsoft.com/office/powerpoint/2010/main" val="359137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697038"/>
            <a:ext cx="11061700" cy="4525962"/>
          </a:xfrm>
        </p:spPr>
        <p:txBody>
          <a:bodyPr/>
          <a:lstStyle/>
          <a:p>
            <a:pPr algn="just"/>
            <a:r>
              <a:rPr lang="en-US" b="1" i="0" dirty="0">
                <a:solidFill>
                  <a:srgbClr val="000000"/>
                </a:solidFill>
                <a:effectLst/>
                <a:latin typeface="__Manrope_463249"/>
              </a:rPr>
              <a:t>Tiers in Software Architecture</a:t>
            </a:r>
          </a:p>
          <a:p>
            <a:pPr marL="0" indent="0" algn="just">
              <a:buNone/>
            </a:pPr>
            <a:r>
              <a:rPr lang="en-US" b="0" i="0" dirty="0">
                <a:solidFill>
                  <a:srgbClr val="000000"/>
                </a:solidFill>
                <a:effectLst/>
                <a:latin typeface="__Manrope_463249"/>
              </a:rPr>
              <a:t>There are three tiers in software architecture:</a:t>
            </a:r>
          </a:p>
          <a:p>
            <a:pPr algn="just">
              <a:buFont typeface="Arial" panose="020B0604020202020204" pitchFamily="34" charset="0"/>
              <a:buChar char="•"/>
            </a:pPr>
            <a:r>
              <a:rPr lang="en-US" b="0" i="0" dirty="0">
                <a:solidFill>
                  <a:srgbClr val="000000"/>
                </a:solidFill>
                <a:effectLst/>
                <a:latin typeface="__Manrope_463249"/>
              </a:rPr>
              <a:t>One-tier architecture</a:t>
            </a:r>
          </a:p>
          <a:p>
            <a:pPr algn="just">
              <a:buFont typeface="Arial" panose="020B0604020202020204" pitchFamily="34" charset="0"/>
              <a:buChar char="•"/>
            </a:pPr>
            <a:r>
              <a:rPr lang="en-US" b="0" i="0" dirty="0">
                <a:solidFill>
                  <a:srgbClr val="000000"/>
                </a:solidFill>
                <a:effectLst/>
                <a:latin typeface="__Manrope_463249"/>
              </a:rPr>
              <a:t>Two-tier architecture</a:t>
            </a:r>
          </a:p>
          <a:p>
            <a:pPr algn="just">
              <a:buFont typeface="Arial" panose="020B0604020202020204" pitchFamily="34" charset="0"/>
              <a:buChar char="•"/>
            </a:pPr>
            <a:r>
              <a:rPr lang="en-US" b="0" i="0" dirty="0">
                <a:solidFill>
                  <a:srgbClr val="000000"/>
                </a:solidFill>
                <a:effectLst/>
                <a:latin typeface="__Manrope_463249"/>
              </a:rPr>
              <a:t>Three-tier architecture</a:t>
            </a:r>
          </a:p>
          <a:p>
            <a:pPr marL="0" indent="0">
              <a:buNone/>
            </a:pPr>
            <a:endParaRPr lang="en-MY"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spTree>
    <p:extLst>
      <p:ext uri="{BB962C8B-B14F-4D97-AF65-F5344CB8AC3E}">
        <p14:creationId xmlns:p14="http://schemas.microsoft.com/office/powerpoint/2010/main" val="122217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Recap From Last Lesson</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8"/>
            <a:ext cx="11455214" cy="3485438"/>
          </a:xfrm>
        </p:spPr>
        <p:txBody>
          <a:bodyPr/>
          <a:lstStyle/>
          <a:p>
            <a:r>
              <a:rPr lang="en-MY" dirty="0"/>
              <a:t>Questions to ask to trigger last week’s key learning points</a:t>
            </a:r>
          </a:p>
          <a:p>
            <a:pPr marL="0" indent="0">
              <a:buNone/>
            </a:pPr>
            <a:endParaRPr lang="en-MY" dirty="0"/>
          </a:p>
          <a:p>
            <a:pPr marL="0" indent="0">
              <a:buNone/>
            </a:pPr>
            <a:r>
              <a:rPr lang="en-MY" dirty="0"/>
              <a:t>Distributed systems is called heterogenous system which includes all kind of shareability, usability and heterogeneity. </a:t>
            </a:r>
          </a:p>
        </p:txBody>
      </p:sp>
    </p:spTree>
    <p:extLst>
      <p:ext uri="{BB962C8B-B14F-4D97-AF65-F5344CB8AC3E}">
        <p14:creationId xmlns:p14="http://schemas.microsoft.com/office/powerpoint/2010/main" val="114769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N-Tier Architecture</a:t>
            </a:r>
          </a:p>
        </p:txBody>
      </p:sp>
      <p:pic>
        <p:nvPicPr>
          <p:cNvPr id="1026" name="Picture 2" descr="Software Architecture">
            <a:extLst>
              <a:ext uri="{FF2B5EF4-FFF2-40B4-BE49-F238E27FC236}">
                <a16:creationId xmlns:a16="http://schemas.microsoft.com/office/drawing/2014/main" id="{81552B10-2F48-AD12-88B6-85D0801812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4673" y="1697038"/>
            <a:ext cx="8046154"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307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846644-9171-9AE1-BEF9-138FF552DBB7}"/>
              </a:ext>
            </a:extLst>
          </p:cNvPr>
          <p:cNvSpPr>
            <a:spLocks noGrp="1"/>
          </p:cNvSpPr>
          <p:nvPr>
            <p:ph idx="1"/>
          </p:nvPr>
        </p:nvSpPr>
        <p:spPr/>
        <p:txBody>
          <a:bodyPr/>
          <a:lstStyle/>
          <a:p>
            <a:pPr algn="just"/>
            <a:r>
              <a:rPr lang="en-US" sz="3200" b="0" i="0" dirty="0">
                <a:solidFill>
                  <a:srgbClr val="000000"/>
                </a:solidFill>
                <a:effectLst/>
                <a:latin typeface="__Manrope_463249"/>
              </a:rPr>
              <a:t>Software Architecture is a subset of the software design in the </a:t>
            </a:r>
            <a:r>
              <a:rPr lang="en-US" sz="3200" b="1" u="sng" dirty="0">
                <a:effectLst/>
                <a:latin typeface="__Manrope_463249"/>
                <a:hlinkClick r:id="rId2">
                  <a:extLst>
                    <a:ext uri="{A12FA001-AC4F-418D-AE19-62706E023703}">
                      <ahyp:hlinkClr xmlns:ahyp="http://schemas.microsoft.com/office/drawing/2018/hyperlinkcolor" val="tx"/>
                    </a:ext>
                  </a:extLst>
                </a:hlinkClick>
              </a:rPr>
              <a:t>Software Development Life Cycle</a:t>
            </a:r>
            <a:r>
              <a:rPr lang="en-US" sz="3200" b="0" u="sng" dirty="0">
                <a:effectLst/>
                <a:latin typeface="__Manrope_463249"/>
              </a:rPr>
              <a:t> </a:t>
            </a:r>
            <a:r>
              <a:rPr lang="en-US" sz="3200" b="0" i="0" dirty="0">
                <a:solidFill>
                  <a:srgbClr val="000000"/>
                </a:solidFill>
                <a:effectLst/>
                <a:latin typeface="__Manrope_463249"/>
              </a:rPr>
              <a:t>(SDLC). It defines how the important components of software will get organized and assembled.  It should be made clear that application architecture does not involve the building of software, it just schemes the arrangement of key components of the software. Software architecture tries to make sure efficient communication between these components. It also involves finding out the constraints, to be considered while building the software.</a:t>
            </a:r>
            <a:endParaRPr lang="en-MY" sz="3200" dirty="0"/>
          </a:p>
        </p:txBody>
      </p:sp>
      <p:sp>
        <p:nvSpPr>
          <p:cNvPr id="3" name="Title 2">
            <a:extLst>
              <a:ext uri="{FF2B5EF4-FFF2-40B4-BE49-F238E27FC236}">
                <a16:creationId xmlns:a16="http://schemas.microsoft.com/office/drawing/2014/main" id="{2B3DFEF3-353F-F61C-9CA2-DAF0BFD00579}"/>
              </a:ext>
            </a:extLst>
          </p:cNvPr>
          <p:cNvSpPr>
            <a:spLocks noGrp="1"/>
          </p:cNvSpPr>
          <p:nvPr>
            <p:ph type="title"/>
          </p:nvPr>
        </p:nvSpPr>
        <p:spPr/>
        <p:txBody>
          <a:bodyPr/>
          <a:lstStyle/>
          <a:p>
            <a:r>
              <a:rPr lang="en-US" dirty="0"/>
              <a:t>Explanation</a:t>
            </a:r>
            <a:endParaRPr lang="en-MY" dirty="0"/>
          </a:p>
        </p:txBody>
      </p:sp>
    </p:spTree>
    <p:extLst>
      <p:ext uri="{BB962C8B-B14F-4D97-AF65-F5344CB8AC3E}">
        <p14:creationId xmlns:p14="http://schemas.microsoft.com/office/powerpoint/2010/main" val="3144692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F131BE-3DF5-A1AB-9F8B-5D1FDF293D20}"/>
              </a:ext>
            </a:extLst>
          </p:cNvPr>
          <p:cNvSpPr>
            <a:spLocks noGrp="1"/>
          </p:cNvSpPr>
          <p:nvPr>
            <p:ph idx="1"/>
          </p:nvPr>
        </p:nvSpPr>
        <p:spPr/>
        <p:txBody>
          <a:bodyPr/>
          <a:lstStyle/>
          <a:p>
            <a:pPr marL="0" indent="0" algn="just">
              <a:buNone/>
            </a:pPr>
            <a:r>
              <a:rPr lang="en-US" b="0" i="0" dirty="0">
                <a:solidFill>
                  <a:srgbClr val="000000"/>
                </a:solidFill>
                <a:effectLst/>
                <a:latin typeface="__Manrope_463249"/>
              </a:rPr>
              <a:t>There are three tiers in software architecture:</a:t>
            </a:r>
          </a:p>
          <a:p>
            <a:pPr algn="just">
              <a:buFont typeface="Arial" panose="020B0604020202020204" pitchFamily="34" charset="0"/>
              <a:buChar char="•"/>
            </a:pPr>
            <a:r>
              <a:rPr lang="en-US" b="0" i="0" dirty="0">
                <a:solidFill>
                  <a:srgbClr val="000000"/>
                </a:solidFill>
                <a:effectLst/>
                <a:latin typeface="__Manrope_463249"/>
              </a:rPr>
              <a:t>One-tier architecture</a:t>
            </a:r>
          </a:p>
          <a:p>
            <a:pPr algn="just">
              <a:buFont typeface="Arial" panose="020B0604020202020204" pitchFamily="34" charset="0"/>
              <a:buChar char="•"/>
            </a:pPr>
            <a:r>
              <a:rPr lang="en-US" b="0" i="0" dirty="0">
                <a:solidFill>
                  <a:srgbClr val="000000"/>
                </a:solidFill>
                <a:effectLst/>
                <a:latin typeface="__Manrope_463249"/>
              </a:rPr>
              <a:t>Two-tier architecture</a:t>
            </a:r>
          </a:p>
          <a:p>
            <a:pPr algn="just">
              <a:buFont typeface="Arial" panose="020B0604020202020204" pitchFamily="34" charset="0"/>
              <a:buChar char="•"/>
            </a:pPr>
            <a:r>
              <a:rPr lang="en-US" b="0" i="0" dirty="0">
                <a:solidFill>
                  <a:srgbClr val="000000"/>
                </a:solidFill>
                <a:effectLst/>
                <a:latin typeface="__Manrope_463249"/>
              </a:rPr>
              <a:t>Three-tier architecture</a:t>
            </a:r>
          </a:p>
          <a:p>
            <a:pPr marL="0" indent="0" algn="just">
              <a:buNone/>
            </a:pPr>
            <a:r>
              <a:rPr lang="en-US" b="0" i="0" dirty="0">
                <a:solidFill>
                  <a:srgbClr val="000000"/>
                </a:solidFill>
                <a:effectLst/>
                <a:latin typeface="__Manrope_463249"/>
              </a:rPr>
              <a:t>We will also discuss the N tier architecture. Before moving forward to learn about tiers, it must be learned that there exists generally three layers in the application architecture.</a:t>
            </a:r>
          </a:p>
          <a:p>
            <a:endParaRPr lang="en-MY" dirty="0"/>
          </a:p>
        </p:txBody>
      </p:sp>
      <p:sp>
        <p:nvSpPr>
          <p:cNvPr id="3" name="Title 2">
            <a:extLst>
              <a:ext uri="{FF2B5EF4-FFF2-40B4-BE49-F238E27FC236}">
                <a16:creationId xmlns:a16="http://schemas.microsoft.com/office/drawing/2014/main" id="{6DE82397-6148-B2F1-D7A2-CAE77AC1E432}"/>
              </a:ext>
            </a:extLst>
          </p:cNvPr>
          <p:cNvSpPr>
            <a:spLocks noGrp="1"/>
          </p:cNvSpPr>
          <p:nvPr>
            <p:ph type="title"/>
          </p:nvPr>
        </p:nvSpPr>
        <p:spPr/>
        <p:txBody>
          <a:bodyPr/>
          <a:lstStyle/>
          <a:p>
            <a:r>
              <a:rPr lang="en-US" dirty="0"/>
              <a:t>Tiers in Software Architecture</a:t>
            </a:r>
            <a:endParaRPr lang="en-MY" dirty="0"/>
          </a:p>
        </p:txBody>
      </p:sp>
    </p:spTree>
    <p:extLst>
      <p:ext uri="{BB962C8B-B14F-4D97-AF65-F5344CB8AC3E}">
        <p14:creationId xmlns:p14="http://schemas.microsoft.com/office/powerpoint/2010/main" val="403573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CB74D-F5BD-B4E1-B47D-1E9A019774D5}"/>
              </a:ext>
            </a:extLst>
          </p:cNvPr>
          <p:cNvSpPr>
            <a:spLocks noGrp="1"/>
          </p:cNvSpPr>
          <p:nvPr>
            <p:ph idx="1"/>
          </p:nvPr>
        </p:nvSpPr>
        <p:spPr/>
        <p:txBody>
          <a:bodyPr/>
          <a:lstStyle/>
          <a:p>
            <a:pPr marL="0" indent="0" algn="just">
              <a:buNone/>
            </a:pPr>
            <a:r>
              <a:rPr lang="en-US" sz="2800" b="1" i="0" dirty="0">
                <a:solidFill>
                  <a:srgbClr val="000000"/>
                </a:solidFill>
                <a:effectLst/>
                <a:latin typeface="__Manrope_463249"/>
              </a:rPr>
              <a:t>1. User Interface</a:t>
            </a:r>
          </a:p>
          <a:p>
            <a:pPr marL="0" indent="0" algn="just">
              <a:buNone/>
            </a:pPr>
            <a:r>
              <a:rPr lang="en-US" sz="2800" b="0" i="0" dirty="0">
                <a:solidFill>
                  <a:srgbClr val="000000"/>
                </a:solidFill>
                <a:effectLst/>
                <a:latin typeface="__Manrope_463249"/>
              </a:rPr>
              <a:t>It is the layer that is visible to the user and the one with which the user interact. The user gives the inputs and instructions through this and the output is also displayed on it.</a:t>
            </a:r>
          </a:p>
          <a:p>
            <a:pPr marL="0" indent="0" algn="just">
              <a:buNone/>
            </a:pPr>
            <a:r>
              <a:rPr lang="en-US" sz="2800" b="1" i="0" dirty="0">
                <a:solidFill>
                  <a:srgbClr val="000000"/>
                </a:solidFill>
                <a:effectLst/>
                <a:latin typeface="__Manrope_463249"/>
              </a:rPr>
              <a:t>2. Business Layer</a:t>
            </a:r>
          </a:p>
          <a:p>
            <a:pPr marL="0" indent="0" algn="just">
              <a:buNone/>
            </a:pPr>
            <a:r>
              <a:rPr lang="en-US" sz="2800" b="0" i="0" dirty="0">
                <a:solidFill>
                  <a:srgbClr val="000000"/>
                </a:solidFill>
                <a:effectLst/>
                <a:latin typeface="__Manrope_463249"/>
              </a:rPr>
              <a:t>This layer contains all the models and logics provides the functionality to the application. It also acts as an intermediate between the user interface and the database layer.</a:t>
            </a:r>
          </a:p>
          <a:p>
            <a:pPr marL="0" indent="0" algn="just">
              <a:buNone/>
            </a:pPr>
            <a:endParaRPr lang="en-US" b="0" i="0" dirty="0">
              <a:solidFill>
                <a:srgbClr val="000000"/>
              </a:solidFill>
              <a:effectLst/>
              <a:latin typeface="__Manrope_463249"/>
            </a:endParaRPr>
          </a:p>
          <a:p>
            <a:endParaRPr lang="en-MY" dirty="0"/>
          </a:p>
        </p:txBody>
      </p:sp>
      <p:sp>
        <p:nvSpPr>
          <p:cNvPr id="3" name="Title 2">
            <a:extLst>
              <a:ext uri="{FF2B5EF4-FFF2-40B4-BE49-F238E27FC236}">
                <a16:creationId xmlns:a16="http://schemas.microsoft.com/office/drawing/2014/main" id="{3AC5D279-9FE1-1D49-E5BA-2AB57FC13BCB}"/>
              </a:ext>
            </a:extLst>
          </p:cNvPr>
          <p:cNvSpPr>
            <a:spLocks noGrp="1"/>
          </p:cNvSpPr>
          <p:nvPr>
            <p:ph type="title"/>
          </p:nvPr>
        </p:nvSpPr>
        <p:spPr/>
        <p:txBody>
          <a:bodyPr/>
          <a:lstStyle/>
          <a:p>
            <a:r>
              <a:rPr lang="en-US" dirty="0"/>
              <a:t>The Layers are </a:t>
            </a:r>
            <a:endParaRPr lang="en-MY" dirty="0"/>
          </a:p>
        </p:txBody>
      </p:sp>
    </p:spTree>
    <p:extLst>
      <p:ext uri="{BB962C8B-B14F-4D97-AF65-F5344CB8AC3E}">
        <p14:creationId xmlns:p14="http://schemas.microsoft.com/office/powerpoint/2010/main" val="369177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94152E-F9C2-E258-FB96-56B1A7A40099}"/>
              </a:ext>
            </a:extLst>
          </p:cNvPr>
          <p:cNvSpPr>
            <a:spLocks noGrp="1"/>
          </p:cNvSpPr>
          <p:nvPr>
            <p:ph idx="1"/>
          </p:nvPr>
        </p:nvSpPr>
        <p:spPr/>
        <p:txBody>
          <a:bodyPr/>
          <a:lstStyle/>
          <a:p>
            <a:pPr marL="0" indent="0" algn="just">
              <a:buNone/>
            </a:pPr>
            <a:r>
              <a:rPr lang="en-US" b="1" i="0" dirty="0">
                <a:solidFill>
                  <a:srgbClr val="000000"/>
                </a:solidFill>
                <a:effectLst/>
                <a:latin typeface="__Manrope_463249"/>
              </a:rPr>
              <a:t>3. Backend or Database layer</a:t>
            </a:r>
          </a:p>
          <a:p>
            <a:pPr algn="just"/>
            <a:r>
              <a:rPr lang="en-US" b="0" i="0" dirty="0">
                <a:solidFill>
                  <a:srgbClr val="000000"/>
                </a:solidFill>
                <a:effectLst/>
                <a:latin typeface="__Manrope_463249"/>
              </a:rPr>
              <a:t>This layer store all the data that the software need and the data receive after manipulation.</a:t>
            </a:r>
          </a:p>
          <a:p>
            <a:pPr algn="just"/>
            <a:r>
              <a:rPr lang="en-US" b="0" i="0" dirty="0">
                <a:solidFill>
                  <a:srgbClr val="000000"/>
                </a:solidFill>
                <a:effectLst/>
                <a:latin typeface="__Manrope_463249"/>
              </a:rPr>
              <a:t>Whenever any instruction is given by the user on the user interface layer, the business layer uses it’s predefined logics so the manipulation of the database can be done and output is given back on the user interface. Let’s see how these 3 tiers of architecture are used for the development of various types of application architecture.</a:t>
            </a:r>
          </a:p>
          <a:p>
            <a:endParaRPr lang="en-MY" dirty="0"/>
          </a:p>
        </p:txBody>
      </p:sp>
      <p:sp>
        <p:nvSpPr>
          <p:cNvPr id="3" name="Title 2">
            <a:extLst>
              <a:ext uri="{FF2B5EF4-FFF2-40B4-BE49-F238E27FC236}">
                <a16:creationId xmlns:a16="http://schemas.microsoft.com/office/drawing/2014/main" id="{D18AB09C-BE5F-9A97-940A-EF8CBC9F5AC6}"/>
              </a:ext>
            </a:extLst>
          </p:cNvPr>
          <p:cNvSpPr>
            <a:spLocks noGrp="1"/>
          </p:cNvSpPr>
          <p:nvPr>
            <p:ph type="title"/>
          </p:nvPr>
        </p:nvSpPr>
        <p:spPr/>
        <p:txBody>
          <a:bodyPr/>
          <a:lstStyle/>
          <a:p>
            <a:r>
              <a:rPr lang="en-US" dirty="0"/>
              <a:t>The Layers are</a:t>
            </a:r>
            <a:endParaRPr lang="en-MY" dirty="0"/>
          </a:p>
        </p:txBody>
      </p:sp>
    </p:spTree>
    <p:extLst>
      <p:ext uri="{BB962C8B-B14F-4D97-AF65-F5344CB8AC3E}">
        <p14:creationId xmlns:p14="http://schemas.microsoft.com/office/powerpoint/2010/main" val="3878798083"/>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3.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1447</TotalTime>
  <Pages>11</Pages>
  <Words>1176</Words>
  <Application>Microsoft Office PowerPoint</Application>
  <PresentationFormat>Widescreen</PresentationFormat>
  <Paragraphs>66</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__Manrope_463249</vt:lpstr>
      <vt:lpstr>Arial</vt:lpstr>
      <vt:lpstr>Calibri</vt:lpstr>
      <vt:lpstr>Montserrat</vt:lpstr>
      <vt:lpstr>PT Sans</vt:lpstr>
      <vt:lpstr>UCTI-Template-foundation-level</vt:lpstr>
      <vt:lpstr>PowerPoint Presentation</vt:lpstr>
      <vt:lpstr>TOPIC LEARNING OUTCOMES</vt:lpstr>
      <vt:lpstr>Contents &amp; Structure</vt:lpstr>
      <vt:lpstr>Recap From Last Lesson</vt:lpstr>
      <vt:lpstr>N-Tier Architecture</vt:lpstr>
      <vt:lpstr>Explanation</vt:lpstr>
      <vt:lpstr>Tiers in Software Architecture</vt:lpstr>
      <vt:lpstr>The Layers are </vt:lpstr>
      <vt:lpstr>The Layers are</vt:lpstr>
      <vt:lpstr>1 Tier Architecture</vt:lpstr>
      <vt:lpstr>1 Tier Architecture</vt:lpstr>
      <vt:lpstr>2-Tier Architecture</vt:lpstr>
      <vt:lpstr>2-Tier Architecture</vt:lpstr>
      <vt:lpstr>3-Tier Architecture</vt:lpstr>
      <vt:lpstr>3-Tier Architecture</vt:lpstr>
      <vt:lpstr>N-Tier Architecture</vt:lpstr>
      <vt:lpstr>Review Questions</vt:lpstr>
      <vt:lpstr>Summary / Recap of Main Points</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Ts. Umapathy Eaganathan</cp:lastModifiedBy>
  <cp:revision>339</cp:revision>
  <cp:lastPrinted>2023-02-03T03:07:34Z</cp:lastPrinted>
  <dcterms:created xsi:type="dcterms:W3CDTF">2005-08-02T10:18:20Z</dcterms:created>
  <dcterms:modified xsi:type="dcterms:W3CDTF">2024-01-08T15:37:29Z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